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992" r:id="rId2"/>
    <p:sldId id="1098" r:id="rId3"/>
    <p:sldId id="1079" r:id="rId4"/>
    <p:sldId id="1080" r:id="rId5"/>
    <p:sldId id="1095" r:id="rId6"/>
    <p:sldId id="1096" r:id="rId7"/>
    <p:sldId id="1081" r:id="rId8"/>
    <p:sldId id="1071" r:id="rId9"/>
    <p:sldId id="1097" r:id="rId10"/>
    <p:sldId id="1082" r:id="rId11"/>
    <p:sldId id="1094" r:id="rId12"/>
    <p:sldId id="1086" r:id="rId13"/>
    <p:sldId id="1087" r:id="rId14"/>
    <p:sldId id="1083" r:id="rId15"/>
    <p:sldId id="1084" r:id="rId16"/>
    <p:sldId id="1088" r:id="rId17"/>
    <p:sldId id="1091" r:id="rId18"/>
    <p:sldId id="1093" r:id="rId19"/>
    <p:sldId id="1089" r:id="rId20"/>
    <p:sldId id="101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DFF8F7"/>
    <a:srgbClr val="CCCC00"/>
    <a:srgbClr val="FFFF99"/>
    <a:srgbClr val="FF3300"/>
    <a:srgbClr val="DDDDDD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69770" autoAdjust="0"/>
  </p:normalViewPr>
  <p:slideViewPr>
    <p:cSldViewPr>
      <p:cViewPr varScale="1">
        <p:scale>
          <a:sx n="62" d="100"/>
          <a:sy n="62" d="100"/>
        </p:scale>
        <p:origin x="20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bg-BG" smtClean="0"/>
              <a:t>Магистърска програма „Софтуерни технологии“ </a:t>
            </a:r>
            <a:endParaRPr lang="bg-BG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D04BB-51B0-42BC-87A2-175DD068A95D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9469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34D4-8825-47C8-B928-EE16818B3382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g-BG" smtClean="0"/>
              <a:t>Магистърска програма „Софтуерни технологии“ 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E4576-4F32-4E08-B8D1-C25B4F913F7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4427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2025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840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648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Нова версия,</a:t>
            </a:r>
            <a:r>
              <a:rPr lang="bg-BG" baseline="0" dirty="0" smtClean="0"/>
              <a:t> удовлетворяваща стандарта </a:t>
            </a:r>
            <a:r>
              <a:rPr lang="en-US" baseline="0" dirty="0" smtClean="0"/>
              <a:t>QTI 2.1.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8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theses have been defended.</a:t>
            </a:r>
          </a:p>
          <a:p>
            <a:endParaRPr lang="en-US" dirty="0" smtClean="0"/>
          </a:p>
          <a:p>
            <a:r>
              <a:rPr lang="en-US" dirty="0" smtClean="0"/>
              <a:t>We are participating in an EU project aimed at improving the quality of education in computer science to more practice-oriented education.   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important outcomes: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Updating </a:t>
            </a:r>
            <a:r>
              <a:rPr lang="en-US" dirty="0" smtClean="0"/>
              <a:t>and refining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curricula</a:t>
            </a:r>
            <a:r>
              <a:rPr lang="en-US" baseline="0" dirty="0" smtClean="0"/>
              <a:t> to more practice-oriented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Introducing </a:t>
            </a:r>
            <a:r>
              <a:rPr lang="en-US" baseline="0" dirty="0" smtClean="0"/>
              <a:t>of practices </a:t>
            </a:r>
            <a:r>
              <a:rPr lang="en-US" baseline="0" dirty="0" smtClean="0"/>
              <a:t>in software companies</a:t>
            </a:r>
            <a:r>
              <a:rPr lang="en-US" dirty="0" smtClean="0"/>
              <a:t>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Dieter lectured</a:t>
            </a:r>
            <a:r>
              <a:rPr lang="en-US" baseline="0" dirty="0" smtClean="0"/>
              <a:t> the “Cognitive robotics” course.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381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members of our group are directly involved in two curricula.</a:t>
            </a:r>
            <a:r>
              <a:rPr lang="bg-BG" dirty="0" smtClean="0"/>
              <a:t> </a:t>
            </a:r>
            <a:endParaRPr lang="bg-BG" dirty="0" smtClean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75554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 content </a:t>
            </a:r>
            <a:r>
              <a:rPr lang="en-US" dirty="0" smtClean="0"/>
              <a:t>our</a:t>
            </a:r>
            <a:r>
              <a:rPr lang="en-US" baseline="0" dirty="0" smtClean="0"/>
              <a:t> group is responsible </a:t>
            </a:r>
            <a:r>
              <a:rPr lang="en-US" dirty="0" smtClean="0"/>
              <a:t>…</a:t>
            </a:r>
            <a:endParaRPr lang="en-US" dirty="0" smtClean="0"/>
          </a:p>
          <a:p>
            <a:endParaRPr lang="bg-BG" dirty="0" smtClean="0"/>
          </a:p>
          <a:p>
            <a:r>
              <a:rPr lang="en-US" dirty="0" smtClean="0"/>
              <a:t>One of our tasks is to be able to show dependencies of these disciplines in the real software development.</a:t>
            </a:r>
            <a:endParaRPr lang="bg-BG" dirty="0" smtClean="0"/>
          </a:p>
          <a:p>
            <a:r>
              <a:rPr lang="bg-BG" baseline="0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9268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attach great importance to this lecture course.</a:t>
            </a:r>
            <a:endParaRPr lang="bg-BG" dirty="0" smtClean="0"/>
          </a:p>
          <a:p>
            <a:r>
              <a:rPr lang="en-US" dirty="0" smtClean="0"/>
              <a:t>In our opinion, a very good motivation for the students is if we can demonstrate relationships under the various disciplines.</a:t>
            </a:r>
          </a:p>
          <a:p>
            <a:r>
              <a:rPr lang="en-US" dirty="0" smtClean="0"/>
              <a:t>In this sense,</a:t>
            </a:r>
            <a:r>
              <a:rPr lang="en-US" baseline="0" dirty="0" smtClean="0"/>
              <a:t> the cognitive robotics course is a nice opportunity.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004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Магистърската програма по СТ е съдържателно свързана с бакалавърската</a:t>
            </a:r>
            <a:r>
              <a:rPr lang="bg-BG" baseline="0" dirty="0" smtClean="0"/>
              <a:t> програма по информатика.</a:t>
            </a:r>
          </a:p>
          <a:p>
            <a:r>
              <a:rPr lang="bg-BG" baseline="0" dirty="0" smtClean="0"/>
              <a:t>Все по-силна става тенденцията за участие в магистърската програма на бакалаври от други университети (напр. тази година около 50 студенти).</a:t>
            </a:r>
          </a:p>
          <a:p>
            <a:r>
              <a:rPr lang="bg-BG" baseline="0" dirty="0" smtClean="0"/>
              <a:t>Цел: изграждане на единен модел за смесено обучение.</a:t>
            </a:r>
          </a:p>
          <a:p>
            <a:r>
              <a:rPr lang="bg-BG" dirty="0" smtClean="0"/>
              <a:t> </a:t>
            </a:r>
            <a:endParaRPr lang="en-US" dirty="0" smtClean="0"/>
          </a:p>
          <a:p>
            <a:r>
              <a:rPr lang="en-US" dirty="0" smtClean="0"/>
              <a:t>Long been striving to create an effective model for training where</a:t>
            </a:r>
            <a:r>
              <a:rPr lang="en-US" baseline="0" dirty="0" smtClean="0"/>
              <a:t> we have to comply with the following situation: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relative varied content of the curricula </a:t>
            </a:r>
            <a:r>
              <a:rPr lang="en-US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 large number of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 relative small staff</a:t>
            </a:r>
          </a:p>
          <a:p>
            <a:endParaRPr lang="en-US" dirty="0" smtClean="0"/>
          </a:p>
          <a:p>
            <a:r>
              <a:rPr lang="bg-BG" dirty="0" smtClean="0"/>
              <a:t>А</a:t>
            </a:r>
            <a:r>
              <a:rPr lang="en-US" dirty="0" smtClean="0"/>
              <a:t>s a possible solution we are</a:t>
            </a:r>
            <a:r>
              <a:rPr lang="en-US" baseline="0" dirty="0" smtClean="0"/>
              <a:t> trying to develop a model for blended learning. </a:t>
            </a:r>
          </a:p>
          <a:p>
            <a:r>
              <a:rPr lang="en-US" baseline="0" dirty="0" smtClean="0"/>
              <a:t>The first step is the </a:t>
            </a:r>
            <a:r>
              <a:rPr lang="en-US" baseline="0" dirty="0" err="1" smtClean="0"/>
              <a:t>DeLC</a:t>
            </a:r>
            <a:r>
              <a:rPr lang="en-US" baseline="0" dirty="0" smtClean="0"/>
              <a:t> environment.</a:t>
            </a:r>
            <a:r>
              <a:rPr lang="bg-BG" dirty="0" smtClean="0"/>
              <a:t>  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127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DeLC</a:t>
            </a:r>
            <a:r>
              <a:rPr lang="en-US" baseline="0" dirty="0" smtClean="0"/>
              <a:t> </a:t>
            </a:r>
            <a:r>
              <a:rPr lang="en-US" dirty="0" smtClean="0"/>
              <a:t>portal is in use for more than three years.</a:t>
            </a:r>
          </a:p>
          <a:p>
            <a:r>
              <a:rPr lang="en-US" dirty="0" smtClean="0"/>
              <a:t>At</a:t>
            </a:r>
            <a:r>
              <a:rPr lang="en-US" baseline="0" dirty="0" smtClean="0"/>
              <a:t> the same time </a:t>
            </a:r>
            <a:r>
              <a:rPr lang="en-US" baseline="0" dirty="0" err="1" smtClean="0"/>
              <a:t>DeLC</a:t>
            </a:r>
            <a:r>
              <a:rPr lang="en-US" baseline="0" dirty="0" smtClean="0"/>
              <a:t> is a research project.</a:t>
            </a:r>
            <a:endParaRPr lang="bg-BG" baseline="0" dirty="0" smtClean="0"/>
          </a:p>
          <a:p>
            <a:endParaRPr lang="bg-BG" baseline="0" dirty="0" smtClean="0"/>
          </a:p>
          <a:p>
            <a:r>
              <a:rPr lang="bg-BG" baseline="0" dirty="0" smtClean="0"/>
              <a:t>В този смисъл ние се стремим да развиваме концепцията на средата, съблюдавайки двете тенденции – </a:t>
            </a:r>
            <a:r>
              <a:rPr lang="en-US" baseline="0" dirty="0" smtClean="0"/>
              <a:t>Internet of things and Semantic web.</a:t>
            </a:r>
          </a:p>
          <a:p>
            <a:r>
              <a:rPr lang="bg-BG" baseline="0" dirty="0" smtClean="0"/>
              <a:t>Следващата цел: по-тясна интеграция на физическия свят на реалния учебен процес с виртуалния свят на </a:t>
            </a:r>
            <a:r>
              <a:rPr lang="en-US" baseline="0" dirty="0" err="1" smtClean="0"/>
              <a:t>DeLC</a:t>
            </a:r>
            <a:r>
              <a:rPr lang="en-US" baseline="0" dirty="0" smtClean="0"/>
              <a:t>.</a:t>
            </a:r>
            <a:r>
              <a:rPr lang="bg-BG" baseline="0" dirty="0" smtClean="0"/>
              <a:t> </a:t>
            </a:r>
            <a:endParaRPr lang="en-US" baseline="0" dirty="0" smtClean="0"/>
          </a:p>
          <a:p>
            <a:endParaRPr lang="bg-BG" baseline="0" dirty="0" smtClean="0"/>
          </a:p>
          <a:p>
            <a:endParaRPr lang="bg-BG" baseline="0" dirty="0" smtClean="0"/>
          </a:p>
          <a:p>
            <a:r>
              <a:rPr lang="bg-BG" baseline="0" dirty="0" smtClean="0"/>
              <a:t>Идеята е </a:t>
            </a:r>
            <a:r>
              <a:rPr lang="en-US" baseline="0" dirty="0" err="1" smtClean="0"/>
              <a:t>DeLC</a:t>
            </a:r>
            <a:r>
              <a:rPr lang="en-US" baseline="0" dirty="0" smtClean="0"/>
              <a:t> </a:t>
            </a:r>
            <a:r>
              <a:rPr lang="bg-BG" baseline="0" dirty="0" smtClean="0"/>
              <a:t>да се развие в нова архитектура, която наричаме </a:t>
            </a:r>
            <a:r>
              <a:rPr lang="en-US" baseline="0" dirty="0" smtClean="0"/>
              <a:t>VES.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00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features  of the space</a:t>
            </a:r>
            <a:r>
              <a:rPr lang="bg-BG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so-called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personal assistants operate as typical entry points while the education portal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specialized entry point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has to be in possession of a personal assistant or to use the portal to be able to work in the space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</a:t>
            </a:r>
          </a:p>
          <a:p>
            <a:endParaRPr lang="en-US" dirty="0" smtClean="0"/>
          </a:p>
          <a:p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shareable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context-dependent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figure.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172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approaches are investigated: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front-end agent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back-end agent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Mixed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799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hyperlink" Target="http://www.uni-plovdiv.bg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fmi.uni-plovdiv.b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2" y="0"/>
            <a:ext cx="918051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35496" y="116632"/>
            <a:ext cx="9017064" cy="66499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3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5" y="3136658"/>
            <a:ext cx="910224" cy="20756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305562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7"/>
            <a:ext cx="675516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dirty="0" smtClean="0"/>
              <a:t>Подзаглавие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705" y="3227034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bg-BG" dirty="0" smtClean="0"/>
              <a:t>Основно заглавие</a:t>
            </a:r>
            <a:endParaRPr lang="en-US" dirty="0"/>
          </a:p>
        </p:txBody>
      </p:sp>
      <p:pic>
        <p:nvPicPr>
          <p:cNvPr id="2050" name="Picture 2" descr="F:\Users\e.doychev\Desktop\PU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63" y="3356992"/>
            <a:ext cx="7019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Users\e.doychev\Desktop\MyFMI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13234" r="19191" b="13576"/>
          <a:stretch/>
        </p:blipFill>
        <p:spPr bwMode="auto">
          <a:xfrm>
            <a:off x="7858345" y="4226492"/>
            <a:ext cx="61896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004421" y="6237312"/>
            <a:ext cx="576064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82333"/>
            <a:ext cx="864096" cy="687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134B-D462-4F54-93CF-8C1C8B77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10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8"/>
            <a:ext cx="1485531" cy="578898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72200" cy="5791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CDD-FCBD-4E21-AA91-828A1541F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1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4D4F-A961-446D-B73A-A8DFE791F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0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1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1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1600" y="6356351"/>
            <a:ext cx="1619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44BA-0D56-4B7B-8C64-0D397C6F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3608" y="6356351"/>
            <a:ext cx="15471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0CEE-C0C4-4592-BC81-07F11868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1600" y="6356351"/>
            <a:ext cx="1619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6040-E166-4D72-9C93-8EE74F436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1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D408-230F-4BBD-BDBA-7AAE29E7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3"/>
            <a:ext cx="248325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3"/>
            <a:ext cx="229863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8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861-2E7E-4E50-8A8E-F4CB2D5F8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029201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5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1"/>
            <a:ext cx="7328515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624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23DF8F-B035-4638-9281-64846867D1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3" y="6190471"/>
            <a:ext cx="665643" cy="529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Virtual education space</a:t>
            </a: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s. Stoyanov, v. </a:t>
            </a:r>
            <a:r>
              <a:rPr lang="en-US" dirty="0" err="1" smtClean="0"/>
              <a:t>valkanova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45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Personal Assistants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 assistants</a:t>
            </a:r>
            <a:r>
              <a:rPr lang="en-US" dirty="0" smtClean="0"/>
              <a:t> </a:t>
            </a:r>
            <a:r>
              <a:rPr lang="en-US" dirty="0"/>
              <a:t>have to perform two main functions providing the needed "entry points" of the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First</a:t>
            </a:r>
            <a:r>
              <a:rPr lang="en-US" dirty="0"/>
              <a:t>, they operate as an </a:t>
            </a:r>
            <a:r>
              <a:rPr lang="en-US" b="1" dirty="0"/>
              <a:t>interface</a:t>
            </a:r>
            <a:r>
              <a:rPr lang="en-US" dirty="0"/>
              <a:t> between their owners and the space and if necessary, carry out activities related to personalization and </a:t>
            </a:r>
            <a:r>
              <a:rPr lang="en-US" dirty="0" smtClean="0"/>
              <a:t>adaptation</a:t>
            </a:r>
          </a:p>
          <a:p>
            <a:pPr lvl="1"/>
            <a:r>
              <a:rPr lang="en-US" dirty="0" smtClean="0"/>
              <a:t>Secondly</a:t>
            </a:r>
            <a:r>
              <a:rPr lang="en-US" dirty="0"/>
              <a:t>, they </a:t>
            </a:r>
            <a:r>
              <a:rPr lang="en-US" b="1" dirty="0"/>
              <a:t>interact </a:t>
            </a:r>
            <a:r>
              <a:rPr lang="en-US" dirty="0"/>
              <a:t>with other assistants in the space in order to start and control the execution of </a:t>
            </a:r>
            <a:r>
              <a:rPr lang="en-US" dirty="0" smtClean="0"/>
              <a:t>various education scenarios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personal assistants will be usually deployed over users’ mobile </a:t>
            </a:r>
            <a:r>
              <a:rPr lang="en-US" dirty="0" smtClean="0"/>
              <a:t>devices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 architecture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45030"/>
            <a:ext cx="6048672" cy="3228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11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operatives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Operatives</a:t>
            </a:r>
            <a:r>
              <a:rPr lang="en-US" dirty="0" smtClean="0"/>
              <a:t> - s</a:t>
            </a:r>
            <a:r>
              <a:rPr lang="bg-BG" dirty="0" err="1" smtClean="0"/>
              <a:t>pecialized</a:t>
            </a:r>
            <a:r>
              <a:rPr lang="bg-BG" dirty="0" smtClean="0"/>
              <a:t> </a:t>
            </a:r>
            <a:r>
              <a:rPr lang="bg-BG" dirty="0" err="1"/>
              <a:t>assistants</a:t>
            </a:r>
            <a:r>
              <a:rPr lang="bg-BG" dirty="0"/>
              <a:t> </a:t>
            </a:r>
            <a:r>
              <a:rPr lang="bg-BG" dirty="0" err="1" smtClean="0"/>
              <a:t>usually</a:t>
            </a:r>
            <a:r>
              <a:rPr lang="bg-BG" dirty="0" smtClean="0"/>
              <a:t> </a:t>
            </a:r>
            <a:r>
              <a:rPr lang="bg-BG" dirty="0" err="1"/>
              <a:t>located</a:t>
            </a:r>
            <a:r>
              <a:rPr lang="bg-BG" dirty="0"/>
              <a:t> </a:t>
            </a:r>
            <a:r>
              <a:rPr lang="bg-BG" dirty="0" err="1"/>
              <a:t>on</a:t>
            </a:r>
            <a:r>
              <a:rPr lang="bg-BG" dirty="0"/>
              <a:t>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server</a:t>
            </a:r>
            <a:r>
              <a:rPr lang="bg-BG" dirty="0"/>
              <a:t> </a:t>
            </a:r>
            <a:r>
              <a:rPr lang="bg-BG" dirty="0" err="1"/>
              <a:t>nodes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en-US" dirty="0"/>
              <a:t>the </a:t>
            </a:r>
            <a:r>
              <a:rPr lang="en-US" dirty="0" smtClean="0"/>
              <a:t>VES</a:t>
            </a:r>
          </a:p>
          <a:p>
            <a:r>
              <a:rPr lang="en-US" dirty="0" smtClean="0"/>
              <a:t>Two groups:</a:t>
            </a:r>
          </a:p>
          <a:p>
            <a:pPr lvl="1"/>
            <a:r>
              <a:rPr lang="en-US" dirty="0" err="1" smtClean="0"/>
              <a:t>DiLib</a:t>
            </a:r>
            <a:r>
              <a:rPr lang="en-US" dirty="0" smtClean="0"/>
              <a:t> operatives </a:t>
            </a:r>
            <a:endParaRPr lang="en-US" dirty="0" smtClean="0"/>
          </a:p>
          <a:p>
            <a:pPr lvl="2"/>
            <a:r>
              <a:rPr lang="en-US" dirty="0" smtClean="0"/>
              <a:t>Support the </a:t>
            </a:r>
            <a:r>
              <a:rPr lang="en-US" dirty="0"/>
              <a:t>execution of the plans generated by the personal </a:t>
            </a:r>
            <a:r>
              <a:rPr lang="en-US" dirty="0" smtClean="0"/>
              <a:t>assistants</a:t>
            </a:r>
          </a:p>
          <a:p>
            <a:pPr lvl="2"/>
            <a:r>
              <a:rPr lang="en-US" dirty="0" smtClean="0"/>
              <a:t>Implement </a:t>
            </a:r>
            <a:r>
              <a:rPr lang="en-US" dirty="0"/>
              <a:t>suitable interfaces to the available electronic services and data </a:t>
            </a:r>
            <a:r>
              <a:rPr lang="en-US" dirty="0" smtClean="0"/>
              <a:t>repositories</a:t>
            </a:r>
          </a:p>
          <a:p>
            <a:pPr lvl="1"/>
            <a:r>
              <a:rPr lang="en-US" dirty="0" smtClean="0"/>
              <a:t>Admin operatives</a:t>
            </a:r>
          </a:p>
          <a:p>
            <a:pPr lvl="2"/>
            <a:r>
              <a:rPr lang="en-US" dirty="0" smtClean="0"/>
              <a:t>Planning, organization and documentation of the education</a:t>
            </a:r>
          </a:p>
          <a:p>
            <a:pPr lvl="2"/>
            <a:r>
              <a:rPr lang="en-US" dirty="0" smtClean="0"/>
              <a:t>E.g. student’s book, teacher’s notebook, …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gards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Guards</a:t>
            </a:r>
            <a:r>
              <a:rPr lang="en-US" dirty="0"/>
              <a:t> </a:t>
            </a:r>
            <a:r>
              <a:rPr lang="en-US" dirty="0" smtClean="0"/>
              <a:t>- special </a:t>
            </a:r>
            <a:r>
              <a:rPr lang="en-US" dirty="0"/>
              <a:t>assistants which are responsible for safety and efficiently execution of the </a:t>
            </a:r>
            <a:r>
              <a:rPr lang="en-US" dirty="0" smtClean="0"/>
              <a:t>education scenarios in </a:t>
            </a:r>
            <a:r>
              <a:rPr lang="en-US" dirty="0"/>
              <a:t>the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Emergency scenarios</a:t>
            </a:r>
            <a:endParaRPr lang="en-US" dirty="0" smtClean="0"/>
          </a:p>
          <a:p>
            <a:pPr lvl="2"/>
            <a:r>
              <a:rPr lang="en-US" dirty="0" smtClean="0"/>
              <a:t>Usually intelligent </a:t>
            </a:r>
            <a:r>
              <a:rPr lang="en-US" dirty="0"/>
              <a:t>devices that react to various physical quantities in the environment, e.g. smoke, temperature, </a:t>
            </a:r>
            <a:r>
              <a:rPr lang="en-US" dirty="0" smtClean="0"/>
              <a:t>humidity</a:t>
            </a:r>
          </a:p>
          <a:p>
            <a:r>
              <a:rPr lang="en-US" dirty="0" smtClean="0"/>
              <a:t>A</a:t>
            </a:r>
            <a:r>
              <a:rPr lang="bg-BG" dirty="0" err="1" smtClean="0"/>
              <a:t>ct</a:t>
            </a:r>
            <a:r>
              <a:rPr lang="en-US" dirty="0" smtClean="0"/>
              <a:t> </a:t>
            </a:r>
            <a:r>
              <a:rPr lang="bg-BG" dirty="0" err="1" smtClean="0"/>
              <a:t>as</a:t>
            </a:r>
            <a:r>
              <a:rPr lang="bg-BG" dirty="0" smtClean="0"/>
              <a:t> </a:t>
            </a:r>
            <a:r>
              <a:rPr lang="bg-BG" dirty="0" err="1" smtClean="0"/>
              <a:t>interface</a:t>
            </a:r>
            <a:r>
              <a:rPr lang="en-US" dirty="0" smtClean="0"/>
              <a:t>s</a:t>
            </a:r>
            <a:r>
              <a:rPr lang="bg-BG" dirty="0" smtClean="0"/>
              <a:t> </a:t>
            </a:r>
            <a:r>
              <a:rPr lang="bg-BG" dirty="0" err="1"/>
              <a:t>between</a:t>
            </a:r>
            <a:r>
              <a:rPr lang="bg-BG" dirty="0"/>
              <a:t>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physical</a:t>
            </a:r>
            <a:r>
              <a:rPr lang="bg-BG" dirty="0"/>
              <a:t> </a:t>
            </a:r>
            <a:r>
              <a:rPr lang="en-US" dirty="0"/>
              <a:t>and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virtual</a:t>
            </a:r>
            <a:r>
              <a:rPr lang="bg-BG" dirty="0"/>
              <a:t> </a:t>
            </a:r>
            <a:r>
              <a:rPr lang="bg-BG" dirty="0" err="1"/>
              <a:t>world</a:t>
            </a:r>
            <a:r>
              <a:rPr lang="en-US" dirty="0"/>
              <a:t> in the space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Space repositories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83"/>
            <a:ext cx="8229600" cy="3992265"/>
          </a:xfrm>
        </p:spPr>
        <p:txBody>
          <a:bodyPr>
            <a:normAutofit/>
          </a:bodyPr>
          <a:lstStyle/>
          <a:p>
            <a:r>
              <a:rPr lang="en-US" dirty="0" smtClean="0"/>
              <a:t>Two kinds of repositories:</a:t>
            </a:r>
          </a:p>
          <a:p>
            <a:pPr lvl="1"/>
            <a:r>
              <a:rPr lang="en-US" b="1" dirty="0" smtClean="0"/>
              <a:t>Digital Libraries </a:t>
            </a:r>
            <a:r>
              <a:rPr lang="en-US" dirty="0" smtClean="0"/>
              <a:t>– repositories for electronic content</a:t>
            </a:r>
          </a:p>
          <a:p>
            <a:pPr lvl="2"/>
            <a:r>
              <a:rPr lang="en-US" dirty="0" smtClean="0"/>
              <a:t>SCORM 2004 – </a:t>
            </a:r>
            <a:r>
              <a:rPr lang="en-US" dirty="0" err="1" smtClean="0"/>
              <a:t>eLectures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QTI 2.1 – </a:t>
            </a:r>
            <a:r>
              <a:rPr lang="en-US" dirty="0" err="1" smtClean="0"/>
              <a:t>eTesting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Administrative DBs </a:t>
            </a:r>
            <a:r>
              <a:rPr lang="en-US" dirty="0" smtClean="0"/>
              <a:t>– data for administration of the teaching</a:t>
            </a:r>
            <a:endParaRPr lang="bg-BG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80112" y="2492896"/>
            <a:ext cx="2592288" cy="2441424"/>
            <a:chOff x="5580112" y="2492896"/>
            <a:chExt cx="2592288" cy="2441424"/>
          </a:xfrm>
        </p:grpSpPr>
        <p:sp>
          <p:nvSpPr>
            <p:cNvPr id="6" name="Rectangle 5"/>
            <p:cNvSpPr/>
            <p:nvPr/>
          </p:nvSpPr>
          <p:spPr>
            <a:xfrm>
              <a:off x="6876256" y="4502272"/>
              <a:ext cx="129614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Assets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6256" y="3998216"/>
              <a:ext cx="1296144" cy="415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SCOs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76256" y="3494160"/>
              <a:ext cx="1296144" cy="415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Aggregations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76256" y="3006873"/>
              <a:ext cx="1296144" cy="415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Organizations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0112" y="4502272"/>
              <a:ext cx="115212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Manifests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3494160"/>
              <a:ext cx="1152128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Sequensing</a:t>
              </a:r>
              <a:r>
                <a:rPr lang="en-US" sz="1200" dirty="0" smtClean="0">
                  <a:solidFill>
                    <a:schemeClr val="tx1"/>
                  </a:solidFill>
                </a:rPr>
                <a:t> &amp; Navigation Rules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0112" y="2990104"/>
              <a:ext cx="115212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Scenarios</a:t>
              </a:r>
              <a:endParaRPr lang="bg-BG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80112" y="2492896"/>
              <a:ext cx="2592288" cy="425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Lecture courses</a:t>
              </a:r>
              <a:endParaRPr lang="bg-BG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7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Implementation &amp; modeling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Reengineering of the </a:t>
            </a:r>
            <a:r>
              <a:rPr lang="en-US" dirty="0" err="1" smtClean="0"/>
              <a:t>DeLC</a:t>
            </a:r>
            <a:endParaRPr lang="en-US" dirty="0" smtClean="0"/>
          </a:p>
          <a:p>
            <a:pPr lvl="1"/>
            <a:r>
              <a:rPr lang="en-US" dirty="0" smtClean="0"/>
              <a:t>Restructuring of the SCORM 2004 Engine</a:t>
            </a:r>
          </a:p>
          <a:p>
            <a:pPr lvl="1"/>
            <a:r>
              <a:rPr lang="en-US" dirty="0" smtClean="0"/>
              <a:t>New version of the Test Engine</a:t>
            </a:r>
          </a:p>
          <a:p>
            <a:pPr lvl="2"/>
            <a:r>
              <a:rPr lang="en-US" dirty="0" smtClean="0"/>
              <a:t>QTI 2.1. compliant </a:t>
            </a:r>
          </a:p>
          <a:p>
            <a:pPr lvl="2"/>
            <a:r>
              <a:rPr lang="en-US" dirty="0" smtClean="0"/>
              <a:t>Agent-oriented</a:t>
            </a:r>
          </a:p>
          <a:p>
            <a:pPr lvl="1"/>
            <a:r>
              <a:rPr lang="en-US" dirty="0" smtClean="0"/>
              <a:t>Event Engine (?)</a:t>
            </a:r>
          </a:p>
          <a:p>
            <a:r>
              <a:rPr lang="en-US" dirty="0" smtClean="0"/>
              <a:t>Development of new components</a:t>
            </a:r>
          </a:p>
          <a:p>
            <a:pPr lvl="1"/>
            <a:r>
              <a:rPr lang="en-US" dirty="0" smtClean="0"/>
              <a:t>Mobile personal assistants</a:t>
            </a:r>
          </a:p>
          <a:p>
            <a:pPr lvl="1"/>
            <a:r>
              <a:rPr lang="en-US" dirty="0" smtClean="0"/>
              <a:t>Operatives</a:t>
            </a:r>
          </a:p>
          <a:p>
            <a:pPr lvl="1"/>
            <a:r>
              <a:rPr lang="en-US" dirty="0" smtClean="0"/>
              <a:t>Repositories </a:t>
            </a:r>
            <a:endParaRPr lang="bg-BG" dirty="0" smtClean="0"/>
          </a:p>
          <a:p>
            <a:pPr lvl="1"/>
            <a:r>
              <a:rPr lang="en-US" dirty="0" smtClean="0"/>
              <a:t>Game-oriented learning</a:t>
            </a:r>
          </a:p>
          <a:p>
            <a:r>
              <a:rPr lang="en-US" dirty="0" smtClean="0"/>
              <a:t>Modeling </a:t>
            </a:r>
          </a:p>
          <a:p>
            <a:pPr lvl="1"/>
            <a:r>
              <a:rPr lang="en-US" dirty="0" smtClean="0"/>
              <a:t>CCA</a:t>
            </a:r>
          </a:p>
          <a:p>
            <a:pPr lvl="1"/>
            <a:r>
              <a:rPr lang="en-US" dirty="0" err="1" smtClean="0"/>
              <a:t>jATempura</a:t>
            </a:r>
            <a:endParaRPr lang="en-US" dirty="0" smtClean="0"/>
          </a:p>
          <a:p>
            <a:pPr lvl="1"/>
            <a:r>
              <a:rPr lang="en-US" dirty="0" smtClean="0"/>
              <a:t>CS-Flow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Development tools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JADE</a:t>
            </a:r>
          </a:p>
          <a:p>
            <a:r>
              <a:rPr lang="en-US" dirty="0" smtClean="0"/>
              <a:t>JADE-LEAP</a:t>
            </a:r>
          </a:p>
          <a:p>
            <a:r>
              <a:rPr lang="en-US" dirty="0" err="1" smtClean="0"/>
              <a:t>Jadex</a:t>
            </a:r>
            <a:r>
              <a:rPr lang="en-US" dirty="0" smtClean="0"/>
              <a:t> Android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E-testing 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RESTarchitechtur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95" y="2214215"/>
            <a:ext cx="547052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Dilib</a:t>
            </a:r>
            <a:r>
              <a:rPr lang="en-US" sz="3200" dirty="0" smtClean="0"/>
              <a:t> &amp; admin subspaces 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84" y="2309341"/>
            <a:ext cx="4672012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Game-oriented learning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Canvas 1"/>
          <p:cNvGrpSpPr/>
          <p:nvPr/>
        </p:nvGrpSpPr>
        <p:grpSpPr>
          <a:xfrm>
            <a:off x="2537043" y="2060848"/>
            <a:ext cx="4627245" cy="3438112"/>
            <a:chOff x="0" y="0"/>
            <a:chExt cx="4627245" cy="338201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4627245" cy="3382010"/>
            </a:xfrm>
            <a:prstGeom prst="rect">
              <a:avLst/>
            </a:prstGeom>
            <a:noFill/>
          </p:spPr>
        </p:sp>
        <p:sp>
          <p:nvSpPr>
            <p:cNvPr id="7" name="Text Box 21"/>
            <p:cNvSpPr txBox="1"/>
            <p:nvPr/>
          </p:nvSpPr>
          <p:spPr>
            <a:xfrm>
              <a:off x="2761079" y="1953359"/>
              <a:ext cx="559140" cy="284820"/>
            </a:xfrm>
            <a:prstGeom prst="rect">
              <a:avLst/>
            </a:prstGeom>
            <a:solidFill>
              <a:schemeClr val="lt1">
                <a:alpha val="6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</a:rPr>
                <a:t>PA</a:t>
              </a:r>
              <a:r>
                <a:rPr lang="en-US" sz="1100" b="1" baseline="30000">
                  <a:effectLst/>
                  <a:ea typeface="Calibri" panose="020F0502020204030204" pitchFamily="34" charset="0"/>
                </a:rPr>
                <a:t>T</a:t>
              </a:r>
              <a:endParaRPr lang="bg-BG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8" name="Picture 7" descr="1069976-Clipart-Diverse-Stick-Students-Around-A-Computer-Royalty-Free-Vector-Illustration[1]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759" y="322679"/>
              <a:ext cx="707390" cy="633095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>
              <a:off x="1293299" y="2070539"/>
              <a:ext cx="784860" cy="510540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p3d extrusionH="57150">
                <a:bevelT w="38100" h="38100"/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Meta World</a:t>
              </a:r>
              <a:endParaRPr lang="bg-BG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2601059" y="2159099"/>
              <a:ext cx="472440" cy="335280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/>
            </a:p>
          </p:txBody>
        </p:sp>
        <p:cxnSp>
          <p:nvCxnSpPr>
            <p:cNvPr id="11" name="Straight Arrow Connector 10"/>
            <p:cNvCxnSpPr>
              <a:stCxn id="9" idx="3"/>
              <a:endCxn id="10" idx="2"/>
            </p:cNvCxnSpPr>
            <p:nvPr/>
          </p:nvCxnSpPr>
          <p:spPr>
            <a:xfrm>
              <a:off x="2078159" y="2325809"/>
              <a:ext cx="522900" cy="9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5999" y="1316159"/>
              <a:ext cx="861060" cy="137922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1636199" y="958019"/>
              <a:ext cx="114300" cy="342900"/>
            </a:xfrm>
            <a:prstGeom prst="up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/>
            </a:p>
          </p:txBody>
        </p:sp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99" y="1755239"/>
              <a:ext cx="518160" cy="39624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1300919" y="1361879"/>
              <a:ext cx="792480" cy="6248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Game World</a:t>
              </a:r>
              <a:endParaRPr lang="bg-BG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2" idx="3"/>
              <a:endCxn id="15" idx="1"/>
            </p:cNvCxnSpPr>
            <p:nvPr/>
          </p:nvCxnSpPr>
          <p:spPr>
            <a:xfrm flipV="1">
              <a:off x="897059" y="1674299"/>
              <a:ext cx="403860" cy="33147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9" idx="1"/>
            </p:cNvCxnSpPr>
            <p:nvPr/>
          </p:nvCxnSpPr>
          <p:spPr>
            <a:xfrm>
              <a:off x="897059" y="2005769"/>
              <a:ext cx="396240" cy="32004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1"/>
            <p:cNvSpPr txBox="1"/>
            <p:nvPr/>
          </p:nvSpPr>
          <p:spPr>
            <a:xfrm>
              <a:off x="1156139" y="35999"/>
              <a:ext cx="975360" cy="2667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Students</a:t>
              </a:r>
              <a:endParaRPr lang="bg-BG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"/>
            <p:cNvSpPr txBox="1"/>
            <p:nvPr/>
          </p:nvSpPr>
          <p:spPr>
            <a:xfrm>
              <a:off x="200759" y="1331399"/>
              <a:ext cx="536280" cy="3429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</a:rPr>
                <a:t>GA</a:t>
              </a:r>
              <a:endParaRPr lang="bg-BG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99" y="1183739"/>
              <a:ext cx="585470" cy="579120"/>
            </a:xfrm>
            <a:prstGeom prst="rect">
              <a:avLst/>
            </a:prstGeom>
            <a:noFill/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2832834" y="1762859"/>
              <a:ext cx="4445" cy="37338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21"/>
            <p:cNvSpPr txBox="1"/>
            <p:nvPr/>
          </p:nvSpPr>
          <p:spPr>
            <a:xfrm>
              <a:off x="2334359" y="909419"/>
              <a:ext cx="975360" cy="2772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</a:rPr>
                <a:t>Teacher</a:t>
              </a:r>
              <a:endParaRPr lang="bg-BG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863019" y="2837279"/>
              <a:ext cx="1363980" cy="5439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p3d extrusionH="57150">
                <a:bevelT w="38100" h="38100"/>
              </a:sp3d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Creativity Environment </a:t>
              </a:r>
              <a:endParaRPr lang="bg-BG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Elbow Connector 23"/>
            <p:cNvCxnSpPr>
              <a:stCxn id="20" idx="3"/>
              <a:endCxn id="23" idx="0"/>
            </p:cNvCxnSpPr>
            <p:nvPr/>
          </p:nvCxnSpPr>
          <p:spPr>
            <a:xfrm>
              <a:off x="3125569" y="1473299"/>
              <a:ext cx="419440" cy="1363980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963859" y="2939219"/>
              <a:ext cx="548640" cy="3429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</a:t>
              </a:r>
              <a:endParaRPr lang="bg-BG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8" idx="6"/>
              <a:endCxn id="23" idx="1"/>
            </p:cNvCxnSpPr>
            <p:nvPr/>
          </p:nvCxnSpPr>
          <p:spPr>
            <a:xfrm flipV="1">
              <a:off x="2512499" y="3109229"/>
              <a:ext cx="350520" cy="144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8" idx="2"/>
              <a:endCxn id="9" idx="2"/>
            </p:cNvCxnSpPr>
            <p:nvPr/>
          </p:nvCxnSpPr>
          <p:spPr>
            <a:xfrm rot="10800000">
              <a:off x="1685728" y="2581079"/>
              <a:ext cx="278130" cy="529590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happened?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35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 PhD Thesis</a:t>
            </a:r>
          </a:p>
          <a:p>
            <a:pPr lvl="1"/>
            <a:r>
              <a:rPr lang="en-US" dirty="0" smtClean="0"/>
              <a:t>V. Valkanov: “Context-Aware Management of </a:t>
            </a:r>
            <a:r>
              <a:rPr lang="en-US" dirty="0" err="1" smtClean="0"/>
              <a:t>eServices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V. </a:t>
            </a:r>
            <a:r>
              <a:rPr lang="en-US" dirty="0" err="1" smtClean="0"/>
              <a:t>Valkanova</a:t>
            </a:r>
            <a:r>
              <a:rPr lang="en-US" dirty="0" smtClean="0"/>
              <a:t>: “Virtual Education Space for the Secondary School”</a:t>
            </a:r>
          </a:p>
          <a:p>
            <a:r>
              <a:rPr lang="en-US" dirty="0" smtClean="0"/>
              <a:t>EU Project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Lecture </a:t>
            </a:r>
            <a:r>
              <a:rPr lang="en-US" dirty="0" smtClean="0"/>
              <a:t>Course “Cognitive Robotics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Conference “From </a:t>
            </a:r>
            <a:r>
              <a:rPr lang="en-US" dirty="0" err="1" smtClean="0"/>
              <a:t>DeLC</a:t>
            </a:r>
            <a:r>
              <a:rPr lang="en-US" dirty="0" smtClean="0"/>
              <a:t> to VES” (26-28 March, Plovdiv)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28591"/>
            <a:ext cx="2016224" cy="123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8" y="4409638"/>
            <a:ext cx="2051720" cy="11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Thank you</a:t>
            </a:r>
            <a:r>
              <a:rPr lang="bg-BG" sz="2800" dirty="0" smtClean="0"/>
              <a:t>! </a:t>
            </a: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34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curricula 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BSc Curricula </a:t>
            </a:r>
          </a:p>
          <a:p>
            <a:pPr lvl="1"/>
            <a:r>
              <a:rPr lang="en-US" dirty="0" smtClean="0"/>
              <a:t>Informatics</a:t>
            </a:r>
          </a:p>
          <a:p>
            <a:pPr lvl="1"/>
            <a:r>
              <a:rPr lang="en-US" dirty="0" smtClean="0"/>
              <a:t>Business Information Technologies</a:t>
            </a:r>
          </a:p>
          <a:p>
            <a:pPr lvl="1"/>
            <a:r>
              <a:rPr lang="en-US" dirty="0" smtClean="0"/>
              <a:t>Software Technologies and Design</a:t>
            </a:r>
          </a:p>
          <a:p>
            <a:r>
              <a:rPr lang="en-US" dirty="0" smtClean="0"/>
              <a:t>MSc </a:t>
            </a:r>
            <a:r>
              <a:rPr lang="en-US" dirty="0"/>
              <a:t>Curricula </a:t>
            </a:r>
            <a:endParaRPr lang="en-US" dirty="0" smtClean="0"/>
          </a:p>
          <a:p>
            <a:pPr lvl="1"/>
            <a:r>
              <a:rPr lang="en-US" dirty="0" smtClean="0"/>
              <a:t>Software Technologies</a:t>
            </a:r>
          </a:p>
          <a:p>
            <a:pPr lvl="1"/>
            <a:r>
              <a:rPr lang="en-US" dirty="0" smtClean="0"/>
              <a:t>Business Informatics</a:t>
            </a:r>
          </a:p>
          <a:p>
            <a:pPr lvl="1"/>
            <a:r>
              <a:rPr lang="en-US" dirty="0" smtClean="0"/>
              <a:t>Teaching of Informatics and Information Technologies</a:t>
            </a:r>
          </a:p>
          <a:p>
            <a:pPr lvl="1"/>
            <a:r>
              <a:rPr lang="en-US" dirty="0" smtClean="0"/>
              <a:t>… 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6128" y="2276872"/>
            <a:ext cx="401456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ight Arrow 7"/>
          <p:cNvSpPr/>
          <p:nvPr/>
        </p:nvSpPr>
        <p:spPr>
          <a:xfrm>
            <a:off x="426128" y="3789040"/>
            <a:ext cx="401456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11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Lecture courses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661-9BC5-46B3-95B1-B70749A1C5D3}" type="slidenum">
              <a:rPr lang="bg-BG" smtClean="0"/>
              <a:pPr/>
              <a:t>4</a:t>
            </a:fld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1619672" y="5661248"/>
            <a:ext cx="1584176" cy="4790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Programming in Java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9672" y="5157192"/>
            <a:ext cx="1584176" cy="43204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OOP (Java)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9672" y="4509120"/>
            <a:ext cx="1584176" cy="5040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Design Patterns</a:t>
            </a:r>
            <a:r>
              <a:rPr lang="bg-BG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smtClean="0">
                <a:solidFill>
                  <a:schemeClr val="tx1"/>
                </a:solidFill>
              </a:rPr>
              <a:t>Java</a:t>
            </a:r>
            <a:r>
              <a:rPr lang="bg-BG" sz="1200" dirty="0" smtClean="0">
                <a:solidFill>
                  <a:schemeClr val="tx1"/>
                </a:solidFill>
              </a:rPr>
              <a:t>)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8104" y="5157192"/>
            <a:ext cx="1584176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 Basis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08104" y="5661248"/>
            <a:ext cx="1584176" cy="468052"/>
          </a:xfrm>
          <a:prstGeom prst="round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Software Technologies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35896" y="5445222"/>
            <a:ext cx="1440160" cy="4320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Coursework1 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635896" y="4581129"/>
            <a:ext cx="1440160" cy="4320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Coursework2 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508104" y="4509120"/>
            <a:ext cx="1584176" cy="47908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AI</a:t>
            </a:r>
            <a:endParaRPr lang="bg-BG" sz="12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23528" y="4077072"/>
            <a:ext cx="836327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588224" y="3861048"/>
            <a:ext cx="1584176" cy="504056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Cognitive Robotics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619672" y="1953816"/>
            <a:ext cx="1584176" cy="57606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Internet Programming</a:t>
            </a:r>
            <a:r>
              <a:rPr lang="bg-BG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smtClean="0">
                <a:solidFill>
                  <a:schemeClr val="tx1"/>
                </a:solidFill>
              </a:rPr>
              <a:t>JEE</a:t>
            </a:r>
            <a:r>
              <a:rPr lang="bg-BG" sz="1200" dirty="0" smtClean="0">
                <a:solidFill>
                  <a:schemeClr val="tx1"/>
                </a:solidFill>
              </a:rPr>
              <a:t>)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19672" y="2673897"/>
            <a:ext cx="1584176" cy="43204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DB Integration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619672" y="3249960"/>
            <a:ext cx="1584176" cy="53908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Design Patterns</a:t>
            </a:r>
            <a:r>
              <a:rPr lang="bg-BG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smtClean="0">
                <a:solidFill>
                  <a:schemeClr val="tx1"/>
                </a:solidFill>
              </a:rPr>
              <a:t>Java</a:t>
            </a:r>
            <a:r>
              <a:rPr lang="bg-BG" sz="1200" dirty="0" smtClean="0">
                <a:solidFill>
                  <a:schemeClr val="tx1"/>
                </a:solidFill>
              </a:rPr>
              <a:t>)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788296" y="2636912"/>
            <a:ext cx="999728" cy="4320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Project1</a:t>
            </a:r>
            <a:endParaRPr lang="bg-BG" sz="1200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>
            <a:stCxn id="57" idx="3"/>
            <a:endCxn id="78" idx="1"/>
          </p:cNvCxnSpPr>
          <p:nvPr/>
        </p:nvCxnSpPr>
        <p:spPr>
          <a:xfrm>
            <a:off x="3203848" y="2241848"/>
            <a:ext cx="584448" cy="61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8" idx="3"/>
            <a:endCxn id="78" idx="1"/>
          </p:cNvCxnSpPr>
          <p:nvPr/>
        </p:nvCxnSpPr>
        <p:spPr>
          <a:xfrm flipV="1">
            <a:off x="3203848" y="2852936"/>
            <a:ext cx="584448" cy="3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9" idx="3"/>
            <a:endCxn id="78" idx="1"/>
          </p:cNvCxnSpPr>
          <p:nvPr/>
        </p:nvCxnSpPr>
        <p:spPr>
          <a:xfrm flipV="1">
            <a:off x="3203848" y="2852936"/>
            <a:ext cx="584448" cy="666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" idx="3"/>
            <a:endCxn id="38" idx="1"/>
          </p:cNvCxnSpPr>
          <p:nvPr/>
        </p:nvCxnSpPr>
        <p:spPr>
          <a:xfrm>
            <a:off x="3203848" y="4761148"/>
            <a:ext cx="432048" cy="3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38" idx="3"/>
          </p:cNvCxnSpPr>
          <p:nvPr/>
        </p:nvCxnSpPr>
        <p:spPr>
          <a:xfrm flipH="1">
            <a:off x="5076056" y="4761148"/>
            <a:ext cx="432048" cy="3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2" idx="0"/>
            <a:endCxn id="38" idx="2"/>
          </p:cNvCxnSpPr>
          <p:nvPr/>
        </p:nvCxnSpPr>
        <p:spPr>
          <a:xfrm flipV="1">
            <a:off x="4355976" y="5013176"/>
            <a:ext cx="0" cy="43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6" idx="3"/>
            <a:endCxn id="12" idx="1"/>
          </p:cNvCxnSpPr>
          <p:nvPr/>
        </p:nvCxnSpPr>
        <p:spPr>
          <a:xfrm>
            <a:off x="3203848" y="5373216"/>
            <a:ext cx="432048" cy="288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" idx="3"/>
          </p:cNvCxnSpPr>
          <p:nvPr/>
        </p:nvCxnSpPr>
        <p:spPr>
          <a:xfrm flipV="1">
            <a:off x="3203848" y="5661248"/>
            <a:ext cx="432048" cy="239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" idx="1"/>
            <a:endCxn id="12" idx="3"/>
          </p:cNvCxnSpPr>
          <p:nvPr/>
        </p:nvCxnSpPr>
        <p:spPr>
          <a:xfrm flipH="1">
            <a:off x="5076056" y="5337212"/>
            <a:ext cx="432048" cy="32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" idx="1"/>
            <a:endCxn id="12" idx="3"/>
          </p:cNvCxnSpPr>
          <p:nvPr/>
        </p:nvCxnSpPr>
        <p:spPr>
          <a:xfrm flipH="1" flipV="1">
            <a:off x="5076056" y="5661247"/>
            <a:ext cx="432048" cy="234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580112" y="2636912"/>
            <a:ext cx="999728" cy="4320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Project2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244680" y="2636912"/>
            <a:ext cx="999728" cy="432047"/>
          </a:xfrm>
          <a:prstGeom prst="roundRect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Thesis</a:t>
            </a:r>
            <a:endParaRPr lang="bg-BG" sz="1200" dirty="0">
              <a:solidFill>
                <a:schemeClr val="tx1"/>
              </a:solidFill>
            </a:endParaRPr>
          </a:p>
        </p:txBody>
      </p:sp>
      <p:cxnSp>
        <p:nvCxnSpPr>
          <p:cNvPr id="109" name="Straight Connector 108"/>
          <p:cNvCxnSpPr>
            <a:stCxn id="78" idx="3"/>
            <a:endCxn id="106" idx="1"/>
          </p:cNvCxnSpPr>
          <p:nvPr/>
        </p:nvCxnSpPr>
        <p:spPr>
          <a:xfrm>
            <a:off x="4788024" y="285293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3"/>
            <a:endCxn id="107" idx="1"/>
          </p:cNvCxnSpPr>
          <p:nvPr/>
        </p:nvCxnSpPr>
        <p:spPr>
          <a:xfrm>
            <a:off x="6579840" y="2852936"/>
            <a:ext cx="664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/>
          <p:cNvSpPr/>
          <p:nvPr/>
        </p:nvSpPr>
        <p:spPr>
          <a:xfrm>
            <a:off x="3851920" y="1988840"/>
            <a:ext cx="864096" cy="43204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SOA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851920" y="3284984"/>
            <a:ext cx="864096" cy="43204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SW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80112" y="1988840"/>
            <a:ext cx="973088" cy="43204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AST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652120" y="3284985"/>
            <a:ext cx="901080" cy="43204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IA</a:t>
            </a:r>
            <a:endParaRPr lang="bg-BG" sz="1200" dirty="0">
              <a:solidFill>
                <a:schemeClr val="tx1"/>
              </a:solidFill>
            </a:endParaRPr>
          </a:p>
        </p:txBody>
      </p:sp>
      <p:cxnSp>
        <p:nvCxnSpPr>
          <p:cNvPr id="119" name="Straight Connector 118"/>
          <p:cNvCxnSpPr>
            <a:stCxn id="112" idx="2"/>
            <a:endCxn id="78" idx="0"/>
          </p:cNvCxnSpPr>
          <p:nvPr/>
        </p:nvCxnSpPr>
        <p:spPr>
          <a:xfrm>
            <a:off x="4283968" y="2420887"/>
            <a:ext cx="4192" cy="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3" idx="0"/>
            <a:endCxn id="78" idx="2"/>
          </p:cNvCxnSpPr>
          <p:nvPr/>
        </p:nvCxnSpPr>
        <p:spPr>
          <a:xfrm flipV="1">
            <a:off x="4283968" y="3068959"/>
            <a:ext cx="4192" cy="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4" idx="2"/>
            <a:endCxn id="106" idx="0"/>
          </p:cNvCxnSpPr>
          <p:nvPr/>
        </p:nvCxnSpPr>
        <p:spPr>
          <a:xfrm>
            <a:off x="6066656" y="2420887"/>
            <a:ext cx="13320" cy="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6073316" y="3068960"/>
            <a:ext cx="6660" cy="197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23528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BSc</a:t>
            </a:r>
            <a:endParaRPr lang="bg-BG" dirty="0"/>
          </a:p>
        </p:txBody>
      </p:sp>
      <p:sp>
        <p:nvSpPr>
          <p:cNvPr id="134" name="TextBox 133"/>
          <p:cNvSpPr txBox="1"/>
          <p:nvPr/>
        </p:nvSpPr>
        <p:spPr>
          <a:xfrm>
            <a:off x="323528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MSc</a:t>
            </a:r>
            <a:endParaRPr lang="bg-BG" dirty="0"/>
          </a:p>
        </p:txBody>
      </p:sp>
      <p:sp>
        <p:nvSpPr>
          <p:cNvPr id="135" name="Up Arrow 134"/>
          <p:cNvSpPr/>
          <p:nvPr/>
        </p:nvSpPr>
        <p:spPr>
          <a:xfrm>
            <a:off x="4211960" y="3861048"/>
            <a:ext cx="288032" cy="504056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05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Robonewbie-plovdiv2014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664296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69432"/>
            <a:ext cx="2664296" cy="1895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2845296" cy="2039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2845296" cy="194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845296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8452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Teaching </a:t>
            </a:r>
            <a:r>
              <a:rPr lang="en-US" dirty="0" smtClean="0"/>
              <a:t>material</a:t>
            </a:r>
          </a:p>
          <a:p>
            <a:pPr lvl="1"/>
            <a:r>
              <a:rPr lang="en-US" dirty="0"/>
              <a:t>A relative big number of lecture course  </a:t>
            </a:r>
          </a:p>
          <a:p>
            <a:pPr lvl="1"/>
            <a:r>
              <a:rPr lang="en-US" dirty="0" smtClean="0"/>
              <a:t>MSc curriculum close related to the Informatics BSc curriculum in the faculty</a:t>
            </a:r>
          </a:p>
          <a:p>
            <a:pPr marL="331470" indent="-171450"/>
            <a:r>
              <a:rPr lang="en-US" dirty="0" smtClean="0"/>
              <a:t>A </a:t>
            </a:r>
            <a:r>
              <a:rPr lang="en-US" dirty="0"/>
              <a:t>large number of </a:t>
            </a:r>
            <a:r>
              <a:rPr lang="en-US" dirty="0" smtClean="0"/>
              <a:t>students </a:t>
            </a:r>
          </a:p>
          <a:p>
            <a:pPr marL="628650" lvl="1" indent="-171450"/>
            <a:r>
              <a:rPr lang="en-US" dirty="0"/>
              <a:t>Increasingly strong tendency – outside bachelors (e.g. more than 50 in the last year)</a:t>
            </a:r>
            <a:endParaRPr lang="bg-BG" dirty="0"/>
          </a:p>
          <a:p>
            <a:pPr marL="331470" indent="-171450"/>
            <a:r>
              <a:rPr lang="en-US" dirty="0" smtClean="0"/>
              <a:t>A </a:t>
            </a:r>
            <a:r>
              <a:rPr lang="en-US" dirty="0"/>
              <a:t>relative small </a:t>
            </a:r>
            <a:r>
              <a:rPr lang="en-US" dirty="0" smtClean="0"/>
              <a:t>staff</a:t>
            </a:r>
          </a:p>
          <a:p>
            <a:r>
              <a:rPr lang="en-US" dirty="0">
                <a:solidFill>
                  <a:srgbClr val="C00000"/>
                </a:solidFill>
              </a:rPr>
              <a:t>Motivation of students</a:t>
            </a:r>
          </a:p>
          <a:p>
            <a:pPr lvl="1"/>
            <a:r>
              <a:rPr lang="en-US" dirty="0"/>
              <a:t>Good prepared and taught content not enough </a:t>
            </a:r>
          </a:p>
          <a:p>
            <a:pPr lvl="1"/>
            <a:r>
              <a:rPr lang="en-US" dirty="0"/>
              <a:t>Appropriate case studies demonstrating the relationships under the disciplines </a:t>
            </a:r>
          </a:p>
          <a:p>
            <a:pPr lvl="2"/>
            <a:r>
              <a:rPr lang="en-US" dirty="0"/>
              <a:t>E.g. “Cognitive robotics”</a:t>
            </a:r>
          </a:p>
          <a:p>
            <a:pPr marL="331470" indent="-171450"/>
            <a:r>
              <a:rPr lang="en-US" dirty="0" smtClean="0">
                <a:solidFill>
                  <a:srgbClr val="C00000"/>
                </a:solidFill>
              </a:rPr>
              <a:t>Integration </a:t>
            </a:r>
            <a:r>
              <a:rPr lang="en-US" dirty="0" smtClean="0">
                <a:solidFill>
                  <a:srgbClr val="C00000"/>
                </a:solidFill>
              </a:rPr>
              <a:t>of eLearning tools in the real education process</a:t>
            </a:r>
            <a:endParaRPr lang="en-US" dirty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Delc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0441"/>
            <a:ext cx="5904656" cy="428486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1944216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42" y="2936304"/>
            <a:ext cx="2797290" cy="18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virtual education space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Canvas 162"/>
          <p:cNvGrpSpPr/>
          <p:nvPr/>
        </p:nvGrpSpPr>
        <p:grpSpPr>
          <a:xfrm>
            <a:off x="1691600" y="1772816"/>
            <a:ext cx="5760720" cy="4156710"/>
            <a:chOff x="0" y="0"/>
            <a:chExt cx="5760720" cy="415671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5760720" cy="4156710"/>
            </a:xfrm>
            <a:prstGeom prst="rect">
              <a:avLst/>
            </a:prstGeom>
            <a:noFill/>
          </p:spPr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108075" y="2937510"/>
              <a:ext cx="563245" cy="929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681220" y="2776220"/>
              <a:ext cx="533400" cy="876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75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75835" y="1153160"/>
              <a:ext cx="695325" cy="713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19413793">
              <a:off x="1929853" y="631117"/>
              <a:ext cx="2573472" cy="298069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448310" algn="ctr">
                <a:lnSpc>
                  <a:spcPct val="150000"/>
                </a:lnSpc>
                <a:spcAft>
                  <a:spcPts val="1000"/>
                </a:spcAft>
              </a:pPr>
              <a:r>
                <a:rPr lang="bg-BG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94736" y="279400"/>
              <a:ext cx="4633936" cy="364045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rot="19091286">
              <a:off x="2520315" y="2192020"/>
              <a:ext cx="1187450" cy="119253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bg-BG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bg-BG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35" y="1188720"/>
              <a:ext cx="775335" cy="67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830" y="2556510"/>
              <a:ext cx="777875" cy="54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rot="19091286">
              <a:off x="2478571" y="991870"/>
              <a:ext cx="1187450" cy="119253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bg-BG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bg-BG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032125" y="2052955"/>
              <a:ext cx="259080" cy="238125"/>
            </a:xfrm>
            <a:prstGeom prst="ellipse">
              <a:avLst/>
            </a:prstGeom>
            <a:solidFill>
              <a:schemeClr val="accent3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489200" y="1148080"/>
              <a:ext cx="259080" cy="238125"/>
            </a:xfrm>
            <a:prstGeom prst="ellipse">
              <a:avLst/>
            </a:prstGeom>
            <a:solidFill>
              <a:schemeClr val="accent3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451225" y="1119505"/>
              <a:ext cx="259080" cy="238125"/>
            </a:xfrm>
            <a:prstGeom prst="ellipse">
              <a:avLst/>
            </a:prstGeom>
            <a:solidFill>
              <a:schemeClr val="accent3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546475" y="2824480"/>
              <a:ext cx="259080" cy="238125"/>
            </a:xfrm>
            <a:prstGeom prst="ellipse">
              <a:avLst/>
            </a:prstGeom>
            <a:solidFill>
              <a:schemeClr val="accent3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355850" y="2662555"/>
              <a:ext cx="259080" cy="238125"/>
            </a:xfrm>
            <a:prstGeom prst="ellipse">
              <a:avLst/>
            </a:prstGeom>
            <a:solidFill>
              <a:schemeClr val="accent3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137025" y="3110230"/>
              <a:ext cx="259080" cy="23812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070100" y="986155"/>
              <a:ext cx="259080" cy="23812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pic>
          <p:nvPicPr>
            <p:cNvPr id="33" name="Picture 32" descr="MP900438739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075" y="1168400"/>
              <a:ext cx="657225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The-parent-as-a-teacher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315" y="2971800"/>
              <a:ext cx="52324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520700" y="1306195"/>
              <a:ext cx="541020" cy="800100"/>
              <a:chOff x="2443" y="10605"/>
              <a:chExt cx="852" cy="1260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443" y="10605"/>
                <a:ext cx="852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bg-BG"/>
              </a:p>
            </p:txBody>
          </p:sp>
          <p:pic>
            <p:nvPicPr>
              <p:cNvPr id="44" name="Picture 43" descr="MP900442243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" y="10628"/>
                <a:ext cx="809" cy="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622550" y="52255"/>
              <a:ext cx="732790" cy="458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6">
                  <a:lumMod val="75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bg-BG"/>
            </a:p>
          </p:txBody>
        </p:sp>
        <p:pic>
          <p:nvPicPr>
            <p:cNvPr id="41" name="Picture 40" descr="9233227146_c4e41fd89d_z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2797175"/>
              <a:ext cx="490855" cy="58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266598" y="2185700"/>
            <a:ext cx="136929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Personal assistants</a:t>
            </a:r>
            <a:endParaRPr lang="bg-BG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211960" y="3789040"/>
            <a:ext cx="1096298" cy="30777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Operatives </a:t>
            </a:r>
            <a:endParaRPr lang="bg-BG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056142" y="3789040"/>
            <a:ext cx="867786" cy="3077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Gards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bg-BG" sz="1600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1628083"/>
            <a:ext cx="1080200" cy="792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0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 infrastructure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Entry points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Business-functionality</a:t>
            </a:r>
            <a:endParaRPr lang="en-US" dirty="0" smtClean="0"/>
          </a:p>
          <a:p>
            <a:pPr lvl="1"/>
            <a:r>
              <a:rPr lang="en-US" dirty="0" smtClean="0"/>
              <a:t>Provided by services</a:t>
            </a:r>
          </a:p>
          <a:p>
            <a:r>
              <a:rPr lang="en-US" dirty="0" smtClean="0"/>
              <a:t>Man</a:t>
            </a:r>
            <a:r>
              <a:rPr lang="bg-BG" dirty="0" smtClean="0"/>
              <a:t>а</a:t>
            </a:r>
            <a:r>
              <a:rPr lang="en-US" dirty="0" err="1" smtClean="0"/>
              <a:t>gement</a:t>
            </a:r>
            <a:r>
              <a:rPr lang="en-US" dirty="0" smtClean="0"/>
              <a:t> and control</a:t>
            </a:r>
          </a:p>
          <a:p>
            <a:pPr lvl="1"/>
            <a:r>
              <a:rPr lang="en-US" dirty="0" smtClean="0"/>
              <a:t>Accomplished by agents</a:t>
            </a:r>
          </a:p>
          <a:p>
            <a:r>
              <a:rPr lang="en-US" dirty="0" smtClean="0"/>
              <a:t>Only active components in the </a:t>
            </a:r>
            <a:r>
              <a:rPr lang="en-US" dirty="0" smtClean="0"/>
              <a:t>space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Workshop on SEERE, 24-30 August 2014</a:t>
            </a:r>
            <a:endParaRPr lang="bg-B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LC2a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дицински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DeLC2a</Template>
  <TotalTime>6224</TotalTime>
  <Words>1174</Words>
  <Application>Microsoft Office PowerPoint</Application>
  <PresentationFormat>On-screen Show (4:3)</PresentationFormat>
  <Paragraphs>236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Times New Roman</vt:lpstr>
      <vt:lpstr>DeLC2a</vt:lpstr>
      <vt:lpstr>Virtual education space</vt:lpstr>
      <vt:lpstr>What happened?</vt:lpstr>
      <vt:lpstr>curricula  </vt:lpstr>
      <vt:lpstr>Lecture courses</vt:lpstr>
      <vt:lpstr>Robonewbie-plovdiv2014</vt:lpstr>
      <vt:lpstr>Summary</vt:lpstr>
      <vt:lpstr>Delc</vt:lpstr>
      <vt:lpstr>virtual education space</vt:lpstr>
      <vt:lpstr>General </vt:lpstr>
      <vt:lpstr>Personal Assistants</vt:lpstr>
      <vt:lpstr>Pa architecture</vt:lpstr>
      <vt:lpstr>operatives</vt:lpstr>
      <vt:lpstr>gards</vt:lpstr>
      <vt:lpstr>Space repositories</vt:lpstr>
      <vt:lpstr>Implementation &amp; modeling</vt:lpstr>
      <vt:lpstr>Development tools</vt:lpstr>
      <vt:lpstr>E-testing </vt:lpstr>
      <vt:lpstr>Dilib &amp; admin subspaces </vt:lpstr>
      <vt:lpstr>Game-oriented learning</vt:lpstr>
      <vt:lpstr>Thank you! </vt:lpstr>
    </vt:vector>
  </TitlesOfParts>
  <Company>ISY Intellect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Интегриране на бази от данни във web среда</dc:title>
  <dc:subject>Динамичен HTML</dc:subject>
  <dc:creator>Emil Doychev</dc:creator>
  <cp:lastModifiedBy>Станимир Стоянов</cp:lastModifiedBy>
  <cp:revision>900</cp:revision>
  <cp:lastPrinted>1601-01-01T00:00:00Z</cp:lastPrinted>
  <dcterms:created xsi:type="dcterms:W3CDTF">2002-05-08T12:29:51Z</dcterms:created>
  <dcterms:modified xsi:type="dcterms:W3CDTF">2014-08-25T15:06:41Z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